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50" r:id="rId2"/>
  </p:sldMasterIdLst>
  <p:notesMasterIdLst>
    <p:notesMasterId r:id="rId21"/>
  </p:notesMasterIdLst>
  <p:handoutMasterIdLst>
    <p:handoutMasterId r:id="rId22"/>
  </p:handoutMasterIdLst>
  <p:sldIdLst>
    <p:sldId id="258" r:id="rId3"/>
    <p:sldId id="259" r:id="rId4"/>
    <p:sldId id="277" r:id="rId5"/>
    <p:sldId id="260" r:id="rId6"/>
    <p:sldId id="271" r:id="rId7"/>
    <p:sldId id="270" r:id="rId8"/>
    <p:sldId id="268" r:id="rId9"/>
    <p:sldId id="267" r:id="rId10"/>
    <p:sldId id="265" r:id="rId11"/>
    <p:sldId id="263" r:id="rId12"/>
    <p:sldId id="262" r:id="rId13"/>
    <p:sldId id="261" r:id="rId14"/>
    <p:sldId id="266" r:id="rId15"/>
    <p:sldId id="273" r:id="rId16"/>
    <p:sldId id="274" r:id="rId17"/>
    <p:sldId id="275" r:id="rId18"/>
    <p:sldId id="276" r:id="rId19"/>
    <p:sldId id="264" r:id="rId20"/>
  </p:sldIdLst>
  <p:sldSz cx="9144000" cy="5143500" type="screen16x9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802" y="-2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3300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115A9-F7EC-4DE3-A054-74A8FD71846F}" type="datetimeFigureOut">
              <a:rPr lang="es-ES" smtClean="0"/>
              <a:t>13/06/2019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1257C-D023-4125-BC58-07D50063DA2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93574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63863-4BD8-47BF-9430-916786454F17}" type="datetimeFigureOut">
              <a:rPr lang="es-ES" smtClean="0"/>
              <a:t>13/06/2019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9994F-FDA5-4FB2-893D-6DDFD5B9F1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6927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9994F-FDA5-4FB2-893D-6DDFD5B9F17E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4621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8596" y="1714494"/>
            <a:ext cx="5000660" cy="32147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Shituf - Template Powerpoint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-19"/>
            <a:ext cx="9151359" cy="51443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Shituf - Template Powerpoint 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51359" cy="5144400"/>
          </a:xfrm>
          <a:prstGeom prst="rect">
            <a:avLst/>
          </a:prstGeom>
        </p:spPr>
      </p:pic>
      <p:sp>
        <p:nvSpPr>
          <p:cNvPr id="8" name="1 Marcador de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43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1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5566"/>
          </a:xfrm>
        </p:spPr>
        <p:txBody>
          <a:bodyPr>
            <a:normAutofit/>
          </a:bodyPr>
          <a:lstStyle/>
          <a:p>
            <a:r>
              <a:rPr lang="es-ES" sz="4000" dirty="0" err="1"/>
              <a:t>Kabalat</a:t>
            </a:r>
            <a:r>
              <a:rPr lang="es-ES" sz="4000" dirty="0"/>
              <a:t> </a:t>
            </a:r>
            <a:r>
              <a:rPr lang="es-ES" sz="4000" dirty="0" err="1"/>
              <a:t>Shabat</a:t>
            </a:r>
            <a:r>
              <a:rPr lang="es-ES" sz="4000" dirty="0"/>
              <a:t> y Cenas Sabáticas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913" y="3428997"/>
            <a:ext cx="3131840" cy="176166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541" y="3057804"/>
            <a:ext cx="2780928" cy="208569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165" y="739891"/>
            <a:ext cx="4121835" cy="291197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746699"/>
            <a:ext cx="3330485" cy="444395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3401"/>
            <a:ext cx="2263250" cy="234441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0"/>
            <a:ext cx="683568" cy="68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045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3953"/>
            <a:ext cx="8598637" cy="757597"/>
          </a:xfrm>
        </p:spPr>
        <p:txBody>
          <a:bodyPr>
            <a:normAutofit fontScale="90000"/>
          </a:bodyPr>
          <a:lstStyle/>
          <a:p>
            <a:r>
              <a:rPr lang="es-ES" dirty="0"/>
              <a:t>Acto de adhesión al Movimiento </a:t>
            </a:r>
            <a:r>
              <a:rPr lang="es-ES" dirty="0" err="1"/>
              <a:t>Masortí</a:t>
            </a:r>
            <a:r>
              <a:rPr lang="es-ES" dirty="0"/>
              <a:t> 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7025"/>
            <a:ext cx="3868884" cy="432443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696" y="726959"/>
            <a:ext cx="3309247" cy="35009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884" y="741855"/>
            <a:ext cx="1928812" cy="257174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089773"/>
            <a:ext cx="3357172" cy="203169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472" y="0"/>
            <a:ext cx="323528" cy="3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932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123478"/>
            <a:ext cx="8229600" cy="864096"/>
          </a:xfrm>
        </p:spPr>
        <p:txBody>
          <a:bodyPr>
            <a:noAutofit/>
          </a:bodyPr>
          <a:lstStyle/>
          <a:p>
            <a:r>
              <a:rPr lang="es-ES" sz="2800" dirty="0"/>
              <a:t>Visita a nuestra Comunidad de la Asamblea Rabínica Mundial y almuerzo con el Intendente de Tigre.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999" y="987574"/>
            <a:ext cx="3284984" cy="267976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260" y="987574"/>
            <a:ext cx="2880320" cy="199677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" y="987574"/>
            <a:ext cx="3283068" cy="218785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" y="3175431"/>
            <a:ext cx="2851020" cy="196016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499742"/>
            <a:ext cx="2859446" cy="263584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401" y="2928732"/>
            <a:ext cx="1636678" cy="220685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196" y="0"/>
            <a:ext cx="485804" cy="48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075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8327" y="0"/>
            <a:ext cx="8229600" cy="915566"/>
          </a:xfrm>
        </p:spPr>
        <p:txBody>
          <a:bodyPr>
            <a:normAutofit/>
          </a:bodyPr>
          <a:lstStyle/>
          <a:p>
            <a:r>
              <a:rPr lang="es-ES" dirty="0"/>
              <a:t>  Acción Comunitaria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720" y="1038132"/>
            <a:ext cx="1496764" cy="228371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2" y="1038132"/>
            <a:ext cx="1712788" cy="228371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914" y="3058563"/>
            <a:ext cx="2044504" cy="208493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484" y="1038132"/>
            <a:ext cx="2000820" cy="266776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177" y="3312406"/>
            <a:ext cx="2395758" cy="183109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483" y="1570525"/>
            <a:ext cx="3986369" cy="251339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192" y="3615866"/>
            <a:ext cx="2366728" cy="152763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0"/>
            <a:ext cx="3995936" cy="259989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95536" cy="39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187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58569"/>
            <a:ext cx="8229600" cy="1059582"/>
          </a:xfrm>
        </p:spPr>
        <p:txBody>
          <a:bodyPr>
            <a:normAutofit fontScale="90000"/>
          </a:bodyPr>
          <a:lstStyle/>
          <a:p>
            <a:r>
              <a:rPr lang="es-ES" sz="3200" dirty="0"/>
              <a:t>Encuentro por el 70º Aniversario de la </a:t>
            </a:r>
            <a:br>
              <a:rPr lang="es-ES" sz="3200" dirty="0"/>
            </a:br>
            <a:r>
              <a:rPr lang="es-ES" sz="3200" dirty="0"/>
              <a:t>Independencia de Israel. Club Náutico </a:t>
            </a:r>
            <a:r>
              <a:rPr lang="es-ES" sz="3200" dirty="0" err="1"/>
              <a:t>Hacoaj</a:t>
            </a:r>
            <a:r>
              <a:rPr lang="es-ES" sz="3200" dirty="0"/>
              <a:t>. </a:t>
            </a:r>
            <a:br>
              <a:rPr lang="es-ES" sz="3200" dirty="0"/>
            </a:br>
            <a:r>
              <a:rPr lang="es-ES" sz="3200" dirty="0"/>
              <a:t>Visita del </a:t>
            </a:r>
            <a:r>
              <a:rPr lang="es-ES" sz="3200" dirty="0" err="1"/>
              <a:t>Embabajador</a:t>
            </a:r>
            <a:r>
              <a:rPr lang="es-ES" sz="3200" dirty="0"/>
              <a:t> de Israel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7504" y="1203598"/>
            <a:ext cx="6840760" cy="3888432"/>
          </a:xfrm>
        </p:spPr>
        <p:txBody>
          <a:bodyPr/>
          <a:lstStyle/>
          <a:p>
            <a:r>
              <a:rPr lang="es-ES" dirty="0"/>
              <a:t>.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1631"/>
            <a:ext cx="6956884" cy="365187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0"/>
            <a:ext cx="755576" cy="75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316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72008"/>
            <a:ext cx="5590320" cy="1059582"/>
          </a:xfrm>
        </p:spPr>
        <p:txBody>
          <a:bodyPr>
            <a:noAutofit/>
          </a:bodyPr>
          <a:lstStyle/>
          <a:p>
            <a:r>
              <a:rPr lang="es-ES" sz="2000" dirty="0"/>
              <a:t>Visita de alumnos de la Universidad de </a:t>
            </a:r>
            <a:r>
              <a:rPr lang="es-ES" sz="2000" dirty="0" err="1"/>
              <a:t>Brandies</a:t>
            </a:r>
            <a:r>
              <a:rPr lang="es-ES" sz="2000" dirty="0"/>
              <a:t> de Boston. Curso Formación de nuevos dirigentes Jóvenes Comunitarios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7504" y="1203598"/>
            <a:ext cx="6840760" cy="3888432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50" y="1131446"/>
            <a:ext cx="3675900" cy="388857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533" y="3003798"/>
            <a:ext cx="4130731" cy="20404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520" y="267638"/>
            <a:ext cx="3072341" cy="230425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050" y="1131446"/>
            <a:ext cx="3165709" cy="187235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759" y="2823850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415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5770" y="0"/>
            <a:ext cx="8664702" cy="1059582"/>
          </a:xfrm>
        </p:spPr>
        <p:txBody>
          <a:bodyPr>
            <a:normAutofit/>
          </a:bodyPr>
          <a:lstStyle/>
          <a:p>
            <a:r>
              <a:rPr lang="es-ES" sz="2400" dirty="0"/>
              <a:t>Celebración del día de la Mujer con la Liga</a:t>
            </a:r>
            <a:br>
              <a:rPr lang="es-ES" sz="2400" dirty="0"/>
            </a:br>
            <a:r>
              <a:rPr lang="es-ES" sz="2400" dirty="0"/>
              <a:t> Mundial de Mujeres Judías y Autoridades Municipales 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7504" y="1203598"/>
            <a:ext cx="6840760" cy="3888432"/>
          </a:xfrm>
        </p:spPr>
        <p:txBody>
          <a:bodyPr/>
          <a:lstStyle/>
          <a:p>
            <a:endParaRPr lang="es-ES" dirty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9669"/>
            <a:ext cx="2636912" cy="197768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360" y="1779662"/>
            <a:ext cx="2439144" cy="305180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079604"/>
            <a:ext cx="2636912" cy="295232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" y="2935184"/>
            <a:ext cx="2893718" cy="217028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44431"/>
            <a:ext cx="653506" cy="65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795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9582"/>
          </a:xfrm>
        </p:spPr>
        <p:txBody>
          <a:bodyPr>
            <a:normAutofit/>
          </a:bodyPr>
          <a:lstStyle/>
          <a:p>
            <a:r>
              <a:rPr lang="es-ES" sz="2800" dirty="0"/>
              <a:t>Visita en las oficinas de </a:t>
            </a:r>
            <a:r>
              <a:rPr lang="es-ES" sz="2800" dirty="0" err="1"/>
              <a:t>Masorti</a:t>
            </a:r>
            <a:r>
              <a:rPr lang="es-ES" sz="2800" dirty="0"/>
              <a:t> </a:t>
            </a:r>
            <a:r>
              <a:rPr lang="es-ES" sz="2800" dirty="0" err="1"/>
              <a:t>Olami</a:t>
            </a:r>
            <a:r>
              <a:rPr lang="es-ES" sz="2800" dirty="0"/>
              <a:t>, Israel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7504" y="1203598"/>
            <a:ext cx="6840760" cy="3888432"/>
          </a:xfrm>
        </p:spPr>
        <p:txBody>
          <a:bodyPr/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278142"/>
            <a:ext cx="4985792" cy="373934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571750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31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1176" y="195486"/>
            <a:ext cx="8229600" cy="1059582"/>
          </a:xfrm>
        </p:spPr>
        <p:txBody>
          <a:bodyPr>
            <a:normAutofit fontScale="90000"/>
          </a:bodyPr>
          <a:lstStyle/>
          <a:p>
            <a:r>
              <a:rPr lang="es-ES" sz="3200" dirty="0"/>
              <a:t>Una </a:t>
            </a:r>
            <a:r>
              <a:rPr lang="es-ES" sz="3200" dirty="0" err="1"/>
              <a:t>Kehila</a:t>
            </a:r>
            <a:r>
              <a:rPr lang="es-ES" sz="3200" dirty="0"/>
              <a:t> </a:t>
            </a:r>
            <a:r>
              <a:rPr lang="es-ES" sz="3200" dirty="0" err="1"/>
              <a:t>Masorti</a:t>
            </a:r>
            <a:r>
              <a:rPr lang="es-ES" sz="3200" dirty="0"/>
              <a:t>: Un sueño que comenzó a ser proyecto y hoy es realidad.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7504" y="1347614"/>
            <a:ext cx="7776864" cy="3888432"/>
          </a:xfrm>
        </p:spPr>
        <p:txBody>
          <a:bodyPr/>
          <a:lstStyle/>
          <a:p>
            <a:r>
              <a:rPr lang="es-ES" dirty="0"/>
              <a:t>      Nuestra Comunidad es un espacio de crecimiento, de</a:t>
            </a:r>
          </a:p>
          <a:p>
            <a:r>
              <a:rPr lang="es-ES" dirty="0"/>
              <a:t>                   Memoria y de Espiritualidad Judía</a:t>
            </a:r>
          </a:p>
          <a:p>
            <a:endParaRPr lang="es-ES" dirty="0"/>
          </a:p>
          <a:p>
            <a:r>
              <a:rPr lang="es-ES" dirty="0">
                <a:solidFill>
                  <a:schemeClr val="accent3">
                    <a:lumMod val="75000"/>
                  </a:schemeClr>
                </a:solidFill>
              </a:rPr>
              <a:t>   “</a:t>
            </a:r>
            <a:r>
              <a:rPr lang="es-ES" i="1" dirty="0">
                <a:solidFill>
                  <a:schemeClr val="accent3">
                    <a:lumMod val="75000"/>
                  </a:schemeClr>
                </a:solidFill>
              </a:rPr>
              <a:t>No estás obligado a terminar toda la tarea,</a:t>
            </a:r>
          </a:p>
          <a:p>
            <a:r>
              <a:rPr lang="es-ES" i="1" dirty="0">
                <a:solidFill>
                  <a:schemeClr val="accent3">
                    <a:lumMod val="75000"/>
                  </a:schemeClr>
                </a:solidFill>
              </a:rPr>
              <a:t> pero no eres libre de eludirla” </a:t>
            </a:r>
          </a:p>
          <a:p>
            <a:r>
              <a:rPr lang="es-ES" sz="1600" dirty="0"/>
              <a:t>       </a:t>
            </a:r>
            <a:r>
              <a:rPr lang="es-ES" sz="1600" dirty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es-ES" sz="1600" dirty="0" err="1">
                <a:solidFill>
                  <a:schemeClr val="accent3">
                    <a:lumMod val="75000"/>
                  </a:schemeClr>
                </a:solidFill>
              </a:rPr>
              <a:t>Pirke</a:t>
            </a:r>
            <a:r>
              <a:rPr lang="es-ES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s-ES" sz="1600" dirty="0" err="1">
                <a:solidFill>
                  <a:schemeClr val="accent3">
                    <a:lumMod val="75000"/>
                  </a:schemeClr>
                </a:solidFill>
              </a:rPr>
              <a:t>Avot</a:t>
            </a:r>
            <a:r>
              <a:rPr lang="es-ES" sz="16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s-ES" sz="1600" dirty="0" err="1">
                <a:solidFill>
                  <a:schemeClr val="accent3">
                    <a:lumMod val="75000"/>
                  </a:schemeClr>
                </a:solidFill>
              </a:rPr>
              <a:t>Perek</a:t>
            </a:r>
            <a:r>
              <a:rPr lang="es-ES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s-ES" sz="1600" dirty="0" err="1">
                <a:solidFill>
                  <a:schemeClr val="accent3">
                    <a:lumMod val="75000"/>
                  </a:schemeClr>
                </a:solidFill>
              </a:rPr>
              <a:t>Bet</a:t>
            </a:r>
            <a:r>
              <a:rPr lang="es-ES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s-ES" sz="1600" dirty="0" err="1">
                <a:solidFill>
                  <a:schemeClr val="accent3">
                    <a:lumMod val="75000"/>
                  </a:schemeClr>
                </a:solidFill>
              </a:rPr>
              <a:t>Mishná</a:t>
            </a:r>
            <a:r>
              <a:rPr lang="es-ES" sz="16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s-ES" sz="1400" dirty="0">
                <a:solidFill>
                  <a:schemeClr val="accent3">
                    <a:lumMod val="75000"/>
                  </a:schemeClr>
                </a:solidFill>
              </a:rPr>
              <a:t>15</a:t>
            </a:r>
          </a:p>
          <a:p>
            <a:endParaRPr lang="es-ES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435846"/>
            <a:ext cx="1944216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730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00732" y="339502"/>
            <a:ext cx="8229600" cy="1132160"/>
          </a:xfrm>
        </p:spPr>
        <p:txBody>
          <a:bodyPr>
            <a:normAutofit fontScale="90000"/>
          </a:bodyPr>
          <a:lstStyle/>
          <a:p>
            <a:r>
              <a:rPr lang="es-ES" dirty="0"/>
              <a:t>    La Comunidad Judía de Tigre: </a:t>
            </a:r>
            <a:br>
              <a:rPr lang="es-ES" dirty="0"/>
            </a:br>
            <a:r>
              <a:rPr lang="es-ES" dirty="0"/>
              <a:t>     “</a:t>
            </a:r>
            <a:r>
              <a:rPr lang="es-ES" i="1" dirty="0"/>
              <a:t>Una historia para ser contada”</a:t>
            </a:r>
            <a:br>
              <a:rPr lang="es-ES" dirty="0"/>
            </a:b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13601"/>
            <a:ext cx="6264696" cy="382563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888" y="0"/>
            <a:ext cx="1008112" cy="10081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9582"/>
          </a:xfrm>
        </p:spPr>
        <p:txBody>
          <a:bodyPr>
            <a:normAutofit fontScale="90000"/>
          </a:bodyPr>
          <a:lstStyle/>
          <a:p>
            <a:r>
              <a:rPr lang="es-ES" sz="3200" dirty="0"/>
              <a:t>Una </a:t>
            </a:r>
            <a:r>
              <a:rPr lang="es-ES" sz="3200" dirty="0" err="1"/>
              <a:t>Kehila</a:t>
            </a:r>
            <a:r>
              <a:rPr lang="es-ES" sz="3200" dirty="0"/>
              <a:t> </a:t>
            </a:r>
            <a:r>
              <a:rPr lang="es-ES" sz="3200" dirty="0" err="1"/>
              <a:t>Masortí</a:t>
            </a:r>
            <a:r>
              <a:rPr lang="es-ES" sz="3200" dirty="0"/>
              <a:t>: Un sueño que comenzó a ser proyecto y hoy es realidad.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4" y="987574"/>
            <a:ext cx="6840760" cy="3888432"/>
          </a:xfrm>
        </p:spPr>
        <p:txBody>
          <a:bodyPr>
            <a:normAutofit/>
          </a:bodyPr>
          <a:lstStyle/>
          <a:p>
            <a:endParaRPr lang="es-ES" dirty="0"/>
          </a:p>
          <a:p>
            <a:r>
              <a:rPr lang="es-ES" dirty="0"/>
              <a:t>En Tigre no había ninguna </a:t>
            </a:r>
            <a:r>
              <a:rPr lang="es-ES" dirty="0" err="1"/>
              <a:t>Kehila</a:t>
            </a:r>
            <a:r>
              <a:rPr lang="es-ES" dirty="0"/>
              <a:t> </a:t>
            </a:r>
            <a:r>
              <a:rPr lang="es-ES" dirty="0" err="1"/>
              <a:t>Masorti</a:t>
            </a:r>
            <a:r>
              <a:rPr lang="es-ES" dirty="0"/>
              <a:t> cuando nos mudamos allí. </a:t>
            </a:r>
          </a:p>
          <a:p>
            <a:r>
              <a:rPr lang="es-ES" dirty="0"/>
              <a:t>Comencé a concurrir a una Comunidad en San Fernando, ( </a:t>
            </a:r>
            <a:r>
              <a:rPr lang="es-ES" dirty="0" err="1"/>
              <a:t>Jabad</a:t>
            </a:r>
            <a:r>
              <a:rPr lang="es-ES" dirty="0"/>
              <a:t>) , pero las ideas innovadoras que proponíamos no coincidían con sus miradas.</a:t>
            </a:r>
          </a:p>
          <a:p>
            <a:r>
              <a:rPr lang="es-ES" dirty="0"/>
              <a:t>Necesitábamos nuestro propio espacio, como no existía, decidimos formarlo nosotros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395536" y="1635646"/>
            <a:ext cx="8229600" cy="2592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32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888" y="0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435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95486"/>
            <a:ext cx="8229600" cy="1447570"/>
          </a:xfrm>
        </p:spPr>
        <p:txBody>
          <a:bodyPr>
            <a:normAutofit/>
          </a:bodyPr>
          <a:lstStyle/>
          <a:p>
            <a:r>
              <a:rPr lang="es-ES" sz="3200" dirty="0"/>
              <a:t>Una </a:t>
            </a:r>
            <a:r>
              <a:rPr lang="es-ES" sz="3200" dirty="0" err="1"/>
              <a:t>Kehila</a:t>
            </a:r>
            <a:r>
              <a:rPr lang="es-ES" sz="3200" dirty="0"/>
              <a:t> </a:t>
            </a:r>
            <a:r>
              <a:rPr lang="es-ES" sz="3200" dirty="0" err="1"/>
              <a:t>Masortí</a:t>
            </a:r>
            <a:r>
              <a:rPr lang="es-ES" sz="3200" dirty="0"/>
              <a:t>: Un sueño que comenzó </a:t>
            </a:r>
            <a:br>
              <a:rPr lang="es-ES" sz="3200" dirty="0"/>
            </a:br>
            <a:r>
              <a:rPr lang="es-ES" sz="3200" dirty="0"/>
              <a:t>a ser proyecto y hoy es realidad.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8596" y="1714494"/>
            <a:ext cx="6591676" cy="3214710"/>
          </a:xfrm>
        </p:spPr>
        <p:txBody>
          <a:bodyPr>
            <a:normAutofit/>
          </a:bodyPr>
          <a:lstStyle/>
          <a:p>
            <a:endParaRPr lang="es-ES" sz="1800" dirty="0"/>
          </a:p>
          <a:p>
            <a:r>
              <a:rPr lang="es-ES" sz="1800" dirty="0"/>
              <a:t>En 2017 tuvimos una reunión en la oficina del Secretario del Intendente, amigo de mi hijo y judío también, para comentarle de nuestro proyecto. </a:t>
            </a:r>
          </a:p>
          <a:p>
            <a:r>
              <a:rPr lang="es-ES" sz="1800" dirty="0"/>
              <a:t>Convocamos a mas personas que tenían nuestra misma necesidad.</a:t>
            </a:r>
          </a:p>
          <a:p>
            <a:endParaRPr lang="es-ES" dirty="0"/>
          </a:p>
          <a:p>
            <a:r>
              <a:rPr lang="es-ES" i="1" dirty="0"/>
              <a:t>A Fines de 2017 nació :</a:t>
            </a:r>
          </a:p>
          <a:p>
            <a:r>
              <a:rPr lang="es-ES" i="1" dirty="0"/>
              <a:t>             </a:t>
            </a:r>
            <a:r>
              <a:rPr lang="es-ES" i="1" dirty="0" err="1"/>
              <a:t>Or</a:t>
            </a:r>
            <a:r>
              <a:rPr lang="es-ES" i="1" dirty="0"/>
              <a:t> </a:t>
            </a:r>
            <a:r>
              <a:rPr lang="es-ES" i="1" dirty="0" err="1"/>
              <a:t>BeNamer</a:t>
            </a:r>
            <a:r>
              <a:rPr lang="es-ES" i="1" dirty="0"/>
              <a:t>, Comunidad Judía de Tigre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442" y="0"/>
            <a:ext cx="843558" cy="84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378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51470"/>
            <a:ext cx="8229600" cy="1275606"/>
          </a:xfrm>
        </p:spPr>
        <p:txBody>
          <a:bodyPr>
            <a:normAutofit/>
          </a:bodyPr>
          <a:lstStyle/>
          <a:p>
            <a:r>
              <a:rPr lang="es-ES" sz="2900" dirty="0"/>
              <a:t>Una </a:t>
            </a:r>
            <a:r>
              <a:rPr lang="es-ES" sz="2900" dirty="0" err="1"/>
              <a:t>Kehila</a:t>
            </a:r>
            <a:r>
              <a:rPr lang="es-ES" sz="2900" dirty="0"/>
              <a:t> </a:t>
            </a:r>
            <a:r>
              <a:rPr lang="es-ES" sz="2900" dirty="0" err="1"/>
              <a:t>Masorti</a:t>
            </a:r>
            <a:r>
              <a:rPr lang="es-ES" sz="2900" dirty="0"/>
              <a:t>: Un sueño que comenzó a ser proyecto y hoy es realidad.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95536" y="1404584"/>
            <a:ext cx="6408712" cy="3476922"/>
          </a:xfrm>
        </p:spPr>
        <p:txBody>
          <a:bodyPr/>
          <a:lstStyle/>
          <a:p>
            <a:r>
              <a:rPr lang="es-ES" dirty="0"/>
              <a:t>-El Municipio nos ofreció una hermosa sala dentro de un Museo en el centro de la ciudad, de manera provisoria.</a:t>
            </a:r>
          </a:p>
          <a:p>
            <a:r>
              <a:rPr lang="es-ES" dirty="0"/>
              <a:t>-A través de </a:t>
            </a:r>
            <a:r>
              <a:rPr lang="es-ES" dirty="0" err="1"/>
              <a:t>Rab.Mordechai</a:t>
            </a:r>
            <a:r>
              <a:rPr lang="es-ES" dirty="0"/>
              <a:t> </a:t>
            </a:r>
            <a:r>
              <a:rPr lang="es-ES" dirty="0" err="1"/>
              <a:t>Levin</a:t>
            </a:r>
            <a:r>
              <a:rPr lang="es-ES" dirty="0"/>
              <a:t>, un amigo, contacto a   </a:t>
            </a:r>
            <a:r>
              <a:rPr lang="es-ES" dirty="0" err="1"/>
              <a:t>Rab</a:t>
            </a:r>
            <a:r>
              <a:rPr lang="es-ES" dirty="0"/>
              <a:t>. Felipe </a:t>
            </a:r>
            <a:r>
              <a:rPr lang="es-ES" dirty="0" err="1"/>
              <a:t>Yafe</a:t>
            </a:r>
            <a:r>
              <a:rPr lang="es-ES" dirty="0"/>
              <a:t>.</a:t>
            </a:r>
          </a:p>
          <a:p>
            <a:r>
              <a:rPr lang="es-ES" dirty="0"/>
              <a:t>   Comienza con él nuestro primer </a:t>
            </a:r>
            <a:r>
              <a:rPr lang="es-ES" dirty="0" err="1"/>
              <a:t>Kabalat</a:t>
            </a:r>
            <a:r>
              <a:rPr lang="es-ES" dirty="0"/>
              <a:t> </a:t>
            </a:r>
            <a:r>
              <a:rPr lang="es-ES" dirty="0" err="1"/>
              <a:t>Shabat</a:t>
            </a:r>
            <a:endParaRPr lang="es-ES" dirty="0"/>
          </a:p>
          <a:p>
            <a:r>
              <a:rPr lang="es-ES" dirty="0"/>
              <a:t>         Enorme desafío…y mucha ilusión!</a:t>
            </a:r>
          </a:p>
          <a:p>
            <a:endParaRPr lang="es-ES" dirty="0"/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491630"/>
            <a:ext cx="2201887" cy="165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196" y="0"/>
            <a:ext cx="485804" cy="48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178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4016"/>
            <a:ext cx="8229600" cy="1059582"/>
          </a:xfrm>
        </p:spPr>
        <p:txBody>
          <a:bodyPr>
            <a:normAutofit/>
          </a:bodyPr>
          <a:lstStyle/>
          <a:p>
            <a:r>
              <a:rPr lang="es-ES" sz="2900" dirty="0"/>
              <a:t>Una </a:t>
            </a:r>
            <a:r>
              <a:rPr lang="es-ES" sz="2900" dirty="0" err="1"/>
              <a:t>Kehila</a:t>
            </a:r>
            <a:r>
              <a:rPr lang="es-ES" sz="2900" dirty="0"/>
              <a:t> </a:t>
            </a:r>
            <a:r>
              <a:rPr lang="es-ES" sz="2900" dirty="0" err="1"/>
              <a:t>Masorti</a:t>
            </a:r>
            <a:r>
              <a:rPr lang="es-ES" sz="2900" dirty="0"/>
              <a:t>: Un sueño que comenzó</a:t>
            </a:r>
            <a:br>
              <a:rPr lang="es-ES" sz="2900" dirty="0"/>
            </a:br>
            <a:r>
              <a:rPr lang="es-ES" sz="2900" dirty="0"/>
              <a:t> a ser proyecto y hoy es realidad.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9552" y="1419622"/>
            <a:ext cx="6768752" cy="3579862"/>
          </a:xfrm>
        </p:spPr>
        <p:txBody>
          <a:bodyPr/>
          <a:lstStyle/>
          <a:p>
            <a:r>
              <a:rPr lang="es-ES" sz="2000" dirty="0"/>
              <a:t>Con dos encuentros realizados, el entusiasmo era cada vez mas grande. Me reúno con Rab. Ariel </a:t>
            </a:r>
            <a:r>
              <a:rPr lang="es-ES" sz="2000" dirty="0" err="1"/>
              <a:t>Stofenmacher</a:t>
            </a:r>
            <a:r>
              <a:rPr lang="es-ES" sz="2000" dirty="0"/>
              <a:t>, director del </a:t>
            </a:r>
            <a:r>
              <a:rPr lang="es-ES" sz="2000" dirty="0" err="1"/>
              <a:t>Sem</a:t>
            </a:r>
            <a:r>
              <a:rPr lang="es-ES" sz="2000" dirty="0"/>
              <a:t>. Rabínico Latinoamericano. Se interesó en nuestra incipiente Comunidad, y puso a disposición todo lo que podía brindarnos para seguir adelante: </a:t>
            </a:r>
            <a:r>
              <a:rPr lang="es-ES" sz="2000" dirty="0" err="1"/>
              <a:t>Sidurim</a:t>
            </a:r>
            <a:r>
              <a:rPr lang="es-ES" sz="2000" dirty="0"/>
              <a:t>, bibliografía y tanto más.</a:t>
            </a:r>
          </a:p>
          <a:p>
            <a:r>
              <a:rPr lang="es-ES" sz="2000" dirty="0"/>
              <a:t>Comienzan a acompañarnos en los Servicios:</a:t>
            </a:r>
          </a:p>
          <a:p>
            <a:r>
              <a:rPr lang="es-ES" sz="2000" dirty="0"/>
              <a:t>-</a:t>
            </a:r>
            <a:r>
              <a:rPr lang="es-ES" sz="2000" dirty="0" err="1"/>
              <a:t>Natan</a:t>
            </a:r>
            <a:r>
              <a:rPr lang="es-ES" sz="2000" dirty="0"/>
              <a:t> </a:t>
            </a:r>
            <a:r>
              <a:rPr lang="es-ES" sz="2000" dirty="0" err="1"/>
              <a:t>Waingortin</a:t>
            </a:r>
            <a:endParaRPr lang="es-ES" sz="2000" dirty="0"/>
          </a:p>
          <a:p>
            <a:r>
              <a:rPr lang="es-ES" sz="2000" dirty="0"/>
              <a:t>-Marcos </a:t>
            </a:r>
            <a:r>
              <a:rPr lang="es-ES" sz="2000" dirty="0" err="1"/>
              <a:t>Meresman</a:t>
            </a:r>
            <a:endParaRPr lang="es-ES" sz="2000" dirty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466" y="0"/>
            <a:ext cx="627534" cy="62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573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6856" y="55805"/>
            <a:ext cx="8229600" cy="987574"/>
          </a:xfrm>
        </p:spPr>
        <p:txBody>
          <a:bodyPr>
            <a:normAutofit fontScale="90000"/>
          </a:bodyPr>
          <a:lstStyle/>
          <a:p>
            <a:r>
              <a:rPr lang="es-ES" sz="3200" dirty="0"/>
              <a:t>Una </a:t>
            </a:r>
            <a:r>
              <a:rPr lang="es-ES" sz="3200" dirty="0" err="1"/>
              <a:t>Kehila</a:t>
            </a:r>
            <a:r>
              <a:rPr lang="es-ES" sz="3200" dirty="0"/>
              <a:t> </a:t>
            </a:r>
            <a:r>
              <a:rPr lang="es-ES" sz="3200" dirty="0" err="1"/>
              <a:t>Masorti</a:t>
            </a:r>
            <a:r>
              <a:rPr lang="es-ES" sz="3200" dirty="0"/>
              <a:t>: Un sueño que comenzó a ser proyecto y hoy es realidad.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4" y="1224136"/>
            <a:ext cx="7560840" cy="4083918"/>
          </a:xfrm>
        </p:spPr>
        <p:txBody>
          <a:bodyPr/>
          <a:lstStyle/>
          <a:p>
            <a:r>
              <a:rPr lang="es-ES" dirty="0"/>
              <a:t>        Algunas de nuestras actividades Comunitarias:</a:t>
            </a:r>
          </a:p>
          <a:p>
            <a:r>
              <a:rPr lang="es-ES" dirty="0"/>
              <a:t>-</a:t>
            </a:r>
            <a:r>
              <a:rPr lang="es-ES" sz="2000" dirty="0"/>
              <a:t>Presencia en redes sociales, sensibilizando sobre temas judíos </a:t>
            </a:r>
          </a:p>
          <a:p>
            <a:r>
              <a:rPr lang="es-ES" sz="2000" dirty="0"/>
              <a:t>-Donaciones a poblaciones necesitadas.</a:t>
            </a:r>
          </a:p>
          <a:p>
            <a:r>
              <a:rPr lang="es-ES" sz="2000" dirty="0"/>
              <a:t>-Convenio con </a:t>
            </a:r>
            <a:r>
              <a:rPr lang="es-ES" sz="2000" dirty="0" err="1"/>
              <a:t>Tzedaka</a:t>
            </a:r>
            <a:r>
              <a:rPr lang="es-ES" sz="2000" dirty="0"/>
              <a:t> (área medicamentos)</a:t>
            </a:r>
          </a:p>
          <a:p>
            <a:pPr lvl="0"/>
            <a:r>
              <a:rPr lang="es-ES" sz="2000" dirty="0"/>
              <a:t>-Eventos en conjunto  para que se conozca en la diáspora los lineamientos </a:t>
            </a:r>
            <a:r>
              <a:rPr lang="es-ES" sz="2000" dirty="0" err="1"/>
              <a:t>Masorti</a:t>
            </a:r>
            <a:r>
              <a:rPr lang="es-ES" sz="2000" dirty="0"/>
              <a:t> </a:t>
            </a:r>
          </a:p>
          <a:p>
            <a:r>
              <a:rPr lang="es-ES" sz="2000" dirty="0"/>
              <a:t>-Generar relaciones e intercambios con autoridades para una mejor convivencia y un trabajo en conjunto y compromiso mutuo</a:t>
            </a:r>
          </a:p>
          <a:p>
            <a:r>
              <a:rPr lang="es-ES" sz="2000" dirty="0"/>
              <a:t>-Recibimos visitas del exterior ( Asamblea Rabínica, alumnos </a:t>
            </a:r>
          </a:p>
          <a:p>
            <a:r>
              <a:rPr lang="es-ES" sz="2000" dirty="0"/>
              <a:t>de </a:t>
            </a:r>
            <a:r>
              <a:rPr lang="es-ES" sz="2000" dirty="0" err="1"/>
              <a:t>Univ</a:t>
            </a:r>
            <a:r>
              <a:rPr lang="es-ES" sz="2000" dirty="0"/>
              <a:t> de Boston y Liga Mundial de Mujeres Judías)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112" y="0"/>
            <a:ext cx="734888" cy="73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054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4848" y="144016"/>
            <a:ext cx="8229600" cy="915566"/>
          </a:xfrm>
        </p:spPr>
        <p:txBody>
          <a:bodyPr>
            <a:noAutofit/>
          </a:bodyPr>
          <a:lstStyle/>
          <a:p>
            <a:r>
              <a:rPr lang="es-ES" sz="2900" dirty="0"/>
              <a:t>Una </a:t>
            </a:r>
            <a:r>
              <a:rPr lang="es-ES" sz="2900" dirty="0" err="1"/>
              <a:t>Kehila</a:t>
            </a:r>
            <a:r>
              <a:rPr lang="es-ES" sz="2900" dirty="0"/>
              <a:t> </a:t>
            </a:r>
            <a:r>
              <a:rPr lang="es-ES" sz="2900" dirty="0" err="1"/>
              <a:t>Masorti</a:t>
            </a:r>
            <a:r>
              <a:rPr lang="es-ES" sz="2900" dirty="0"/>
              <a:t>: Un sueño que comenzó a ser proyecto y hoy es realidad.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95536" y="1203598"/>
            <a:ext cx="7920880" cy="3888432"/>
          </a:xfrm>
        </p:spPr>
        <p:txBody>
          <a:bodyPr>
            <a:normAutofit/>
          </a:bodyPr>
          <a:lstStyle/>
          <a:p>
            <a:r>
              <a:rPr lang="es-ES" sz="2000" dirty="0"/>
              <a:t>Hoy la Comunidad Judía de Tigre esta conformada por alrededor de 25 familias que se reúnen a recibir </a:t>
            </a:r>
            <a:r>
              <a:rPr lang="es-ES" sz="2000" dirty="0" err="1"/>
              <a:t>Kabalat</a:t>
            </a:r>
            <a:r>
              <a:rPr lang="es-ES" sz="2000" dirty="0"/>
              <a:t> </a:t>
            </a:r>
            <a:r>
              <a:rPr lang="es-ES" sz="2000" dirty="0" err="1"/>
              <a:t>Shabat</a:t>
            </a:r>
            <a:r>
              <a:rPr lang="es-ES" sz="2000" dirty="0"/>
              <a:t> una vez al mes. Es un espacio de espiritualidad judía, de acercamiento religioso y encuentro familiar. Cada uno lleva algo de comer y de beber para compartir luego del servicio, abriendo su vida y sus historias. </a:t>
            </a:r>
          </a:p>
          <a:p>
            <a:endParaRPr lang="es-ES" sz="2000" dirty="0"/>
          </a:p>
          <a:p>
            <a:r>
              <a:rPr lang="es-ES" sz="2000" dirty="0"/>
              <a:t>Se va construyendo como una familia con una misma necesidad: </a:t>
            </a:r>
            <a:r>
              <a:rPr lang="es-ES" sz="2000" i="1" dirty="0"/>
              <a:t>tener una comunidad judía que nos represente</a:t>
            </a:r>
            <a:r>
              <a:rPr lang="es-ES" sz="2000" dirty="0"/>
              <a:t>. </a:t>
            </a:r>
          </a:p>
          <a:p>
            <a:endParaRPr lang="es-ES" sz="2000" dirty="0"/>
          </a:p>
          <a:p>
            <a:r>
              <a:rPr lang="es-ES" sz="2000" dirty="0"/>
              <a:t>Nos acompaña un seminarista que oficia el servicio y una </a:t>
            </a:r>
          </a:p>
          <a:p>
            <a:r>
              <a:rPr lang="es-ES" sz="2000" dirty="0" err="1"/>
              <a:t>Jasanit</a:t>
            </a:r>
            <a:r>
              <a:rPr lang="es-ES" sz="2000" dirty="0"/>
              <a:t> que con su voz y teclado genera un ambiente único.</a:t>
            </a:r>
          </a:p>
          <a:p>
            <a:endParaRPr lang="es-ES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0"/>
            <a:ext cx="539552" cy="53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365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67494"/>
            <a:ext cx="8229600" cy="987574"/>
          </a:xfrm>
        </p:spPr>
        <p:txBody>
          <a:bodyPr>
            <a:normAutofit fontScale="90000"/>
          </a:bodyPr>
          <a:lstStyle/>
          <a:p>
            <a:r>
              <a:rPr lang="es-ES" sz="3200" dirty="0"/>
              <a:t>Una </a:t>
            </a:r>
            <a:r>
              <a:rPr lang="es-ES" sz="3200" dirty="0" err="1"/>
              <a:t>Kehila</a:t>
            </a:r>
            <a:r>
              <a:rPr lang="es-ES" sz="3200" dirty="0"/>
              <a:t> </a:t>
            </a:r>
            <a:r>
              <a:rPr lang="es-ES" sz="3200" dirty="0" err="1"/>
              <a:t>Masorti</a:t>
            </a:r>
            <a:r>
              <a:rPr lang="es-ES" sz="3200" dirty="0"/>
              <a:t>: Un sueño que comenzó a ser proyecto y hoy es realidad.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3528" y="1419622"/>
            <a:ext cx="7920880" cy="3456384"/>
          </a:xfrm>
        </p:spPr>
        <p:txBody>
          <a:bodyPr>
            <a:normAutofit/>
          </a:bodyPr>
          <a:lstStyle/>
          <a:p>
            <a:r>
              <a:rPr lang="es-ES" sz="2000" dirty="0"/>
              <a:t>2018: Fue un año de consolidación de nuestra Comunidad.</a:t>
            </a:r>
          </a:p>
          <a:p>
            <a:endParaRPr lang="es-ES" sz="2000" dirty="0"/>
          </a:p>
          <a:p>
            <a:r>
              <a:rPr lang="es-ES" sz="2000" dirty="0"/>
              <a:t>2019: Es un año de desafíos y crecimiento:</a:t>
            </a:r>
          </a:p>
          <a:p>
            <a:r>
              <a:rPr lang="es-ES" sz="2000" dirty="0"/>
              <a:t>           </a:t>
            </a:r>
            <a:r>
              <a:rPr lang="es-ES" sz="2000" i="1" dirty="0"/>
              <a:t>Poder lograr un espacio físico permanente que nos permita desarrollar todas las actividades que nos proponemos como Comunidad Judía y abrir un camino de continuidad y presencia.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0"/>
            <a:ext cx="683568" cy="68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295929"/>
      </p:ext>
    </p:extLst>
  </p:cSld>
  <p:clrMapOvr>
    <a:masterClrMapping/>
  </p:clrMapOvr>
</p:sld>
</file>

<file path=ppt/theme/theme1.xml><?xml version="1.0" encoding="utf-8"?>
<a:theme xmlns:a="http://schemas.openxmlformats.org/drawingml/2006/main" name="1_SHITUF - Carátul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HITUF - pagina Texto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694</Words>
  <Application>Microsoft Office PowerPoint</Application>
  <PresentationFormat>On-screen Show (16:9)</PresentationFormat>
  <Paragraphs>65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1_SHITUF - Carátula</vt:lpstr>
      <vt:lpstr>SHITUF - pagina Textos</vt:lpstr>
      <vt:lpstr>PowerPoint Presentation</vt:lpstr>
      <vt:lpstr>    La Comunidad Judía de Tigre:       “Una historia para ser contada” </vt:lpstr>
      <vt:lpstr>Una Kehila Masortí: Un sueño que comenzó a ser proyecto y hoy es realidad.</vt:lpstr>
      <vt:lpstr>Una Kehila Masortí: Un sueño que comenzó  a ser proyecto y hoy es realidad.</vt:lpstr>
      <vt:lpstr>Una Kehila Masorti: Un sueño que comenzó a ser proyecto y hoy es realidad.</vt:lpstr>
      <vt:lpstr>Una Kehila Masorti: Un sueño que comenzó  a ser proyecto y hoy es realidad.</vt:lpstr>
      <vt:lpstr>Una Kehila Masorti: Un sueño que comenzó a ser proyecto y hoy es realidad.</vt:lpstr>
      <vt:lpstr>Una Kehila Masorti: Un sueño que comenzó a ser proyecto y hoy es realidad.</vt:lpstr>
      <vt:lpstr>Una Kehila Masorti: Un sueño que comenzó a ser proyecto y hoy es realidad.</vt:lpstr>
      <vt:lpstr>Kabalat Shabat y Cenas Sabáticas</vt:lpstr>
      <vt:lpstr>Acto de adhesión al Movimiento Masortí </vt:lpstr>
      <vt:lpstr>Visita a nuestra Comunidad de la Asamblea Rabínica Mundial y almuerzo con el Intendente de Tigre. </vt:lpstr>
      <vt:lpstr>  Acción Comunitaria</vt:lpstr>
      <vt:lpstr>Encuentro por el 70º Aniversario de la  Independencia de Israel. Club Náutico Hacoaj.  Visita del Embabajador de Israel</vt:lpstr>
      <vt:lpstr>Visita de alumnos de la Universidad de Brandies de Boston. Curso Formación de nuevos dirigentes Jóvenes Comunitarios</vt:lpstr>
      <vt:lpstr>Celebración del día de la Mujer con la Liga  Mundial de Mujeres Judías y Autoridades Municipales </vt:lpstr>
      <vt:lpstr>Visita en las oficinas de Masorti Olami, Israel</vt:lpstr>
      <vt:lpstr>Una Kehila Masorti: Un sueño que comenzó a ser proyecto y hoy es realidad.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Andrea</dc:creator>
  <cp:lastModifiedBy>Ariela Rosemberg-Garbatzky</cp:lastModifiedBy>
  <cp:revision>35</cp:revision>
  <dcterms:created xsi:type="dcterms:W3CDTF">2019-05-22T02:09:24Z</dcterms:created>
  <dcterms:modified xsi:type="dcterms:W3CDTF">2019-06-13T02:38:24Z</dcterms:modified>
</cp:coreProperties>
</file>